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nva Sans" panose="020B0604020202020204" charset="0"/>
      <p:regular r:id="rId11"/>
    </p:embeddedFont>
    <p:embeddedFont>
      <p:font typeface="Canva Sans Bold" panose="020B0604020202020204" charset="0"/>
      <p:regular r:id="rId12"/>
    </p:embeddedFont>
    <p:embeddedFont>
      <p:font typeface="Inter Bold" panose="020B0604020202020204" charset="0"/>
      <p:regular r:id="rId13"/>
    </p:embeddedFont>
    <p:embeddedFont>
      <p:font typeface="Open Sans" panose="020B0606030504020204" pitchFamily="34" charset="0"/>
      <p:regular r:id="rId14"/>
    </p:embeddedFont>
    <p:embeddedFont>
      <p:font typeface="Open Sans Bold" panose="020B0806030504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0" d="100"/>
          <a:sy n="30" d="100"/>
        </p:scale>
        <p:origin x="1460" y="3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11.jpeg>
</file>

<file path=ppt/media/image12.jpe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28-Nov-24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svg"/><Relationship Id="rId3" Type="http://schemas.openxmlformats.org/officeDocument/2006/relationships/image" Target="../media/image2.png"/><Relationship Id="rId7" Type="http://schemas.openxmlformats.org/officeDocument/2006/relationships/image" Target="../media/image15.jpeg"/><Relationship Id="rId12" Type="http://schemas.openxmlformats.org/officeDocument/2006/relationships/image" Target="../media/image20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19.sv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3.svg"/><Relationship Id="rId9" Type="http://schemas.openxmlformats.org/officeDocument/2006/relationships/image" Target="../media/image17.svg"/><Relationship Id="rId1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7F46A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6536018"/>
            <a:ext cx="9438078" cy="1293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0"/>
              </a:lnSpc>
            </a:pPr>
            <a:r>
              <a:rPr lang="en-US" sz="9000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MUSIC GENRE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81958" y="7684840"/>
            <a:ext cx="9438078" cy="172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320"/>
              </a:lnSpc>
            </a:pPr>
            <a:r>
              <a:rPr lang="en-US" sz="12000" b="1">
                <a:solidFill>
                  <a:srgbClr val="27F46A"/>
                </a:solidFill>
                <a:latin typeface="Inter Bold"/>
                <a:ea typeface="Inter Bold"/>
                <a:cs typeface="Inter Bold"/>
                <a:sym typeface="Inter Bold"/>
              </a:rPr>
              <a:t>CLASSIFIER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500594" y="2756457"/>
            <a:ext cx="6792522" cy="7530543"/>
            <a:chOff x="0" y="0"/>
            <a:chExt cx="9056696" cy="100407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>
              <a:alphaModFix amt="90000"/>
            </a:blip>
            <a:srcRect l="22504" r="22504" b="8494"/>
            <a:stretch/>
          </p:blipFill>
          <p:spPr>
            <a:xfrm>
              <a:off x="0" y="0"/>
              <a:ext cx="9056696" cy="10040724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9905686" y="1507669"/>
            <a:ext cx="1028700" cy="2497576"/>
            <a:chOff x="0" y="0"/>
            <a:chExt cx="812800" cy="197339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1973393"/>
            </a:xfrm>
            <a:custGeom>
              <a:avLst/>
              <a:gdLst/>
              <a:ahLst/>
              <a:cxnLst/>
              <a:rect l="l" t="t" r="r" b="b"/>
              <a:pathLst>
                <a:path w="812800" h="1973393">
                  <a:moveTo>
                    <a:pt x="0" y="0"/>
                  </a:moveTo>
                  <a:lnTo>
                    <a:pt x="812800" y="0"/>
                  </a:lnTo>
                  <a:lnTo>
                    <a:pt x="812800" y="1973393"/>
                  </a:lnTo>
                  <a:lnTo>
                    <a:pt x="0" y="1973393"/>
                  </a:lnTo>
                  <a:close/>
                </a:path>
              </a:pathLst>
            </a:custGeom>
            <a:solidFill>
              <a:srgbClr val="27F46A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12800" cy="20114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0" y="0"/>
            <a:ext cx="18288000" cy="1028700"/>
            <a:chOff x="0" y="0"/>
            <a:chExt cx="24384000" cy="1371600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481659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70933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2D2D2D"/>
              </a:solidFill>
            </p:spPr>
            <p:txBody>
              <a:bodyPr/>
              <a:lstStyle/>
              <a:p>
                <a:endParaRPr lang="en-CA" dirty="0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23057488" y="605067"/>
              <a:ext cx="529822" cy="38662"/>
              <a:chOff x="0" y="0"/>
              <a:chExt cx="128243" cy="9358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23057488" y="727871"/>
              <a:ext cx="529822" cy="38662"/>
              <a:chOff x="0" y="0"/>
              <a:chExt cx="128243" cy="9358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2" name="Freeform 22"/>
            <p:cNvSpPr/>
            <p:nvPr/>
          </p:nvSpPr>
          <p:spPr>
            <a:xfrm>
              <a:off x="781936" y="473437"/>
              <a:ext cx="403883" cy="376621"/>
            </a:xfrm>
            <a:custGeom>
              <a:avLst/>
              <a:gdLst/>
              <a:ahLst/>
              <a:cxnLst/>
              <a:rect l="l" t="t" r="r" b="b"/>
              <a:pathLst>
                <a:path w="403883" h="376621">
                  <a:moveTo>
                    <a:pt x="0" y="0"/>
                  </a:moveTo>
                  <a:lnTo>
                    <a:pt x="403883" y="0"/>
                  </a:lnTo>
                  <a:lnTo>
                    <a:pt x="403883" y="376620"/>
                  </a:lnTo>
                  <a:lnTo>
                    <a:pt x="0" y="3766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347377" y="547469"/>
              <a:ext cx="2535316" cy="2578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"/>
                </a:lnSpc>
                <a:spcBef>
                  <a:spcPct val="0"/>
                </a:spcBef>
              </a:pPr>
              <a:r>
                <a:rPr lang="en-US" sz="1200" b="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Music Genre Classifier</a:t>
              </a: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616932" y="1479094"/>
            <a:ext cx="3813143" cy="1292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99"/>
              </a:lnSpc>
            </a:pPr>
            <a:r>
              <a:rPr lang="en-US" sz="1857" b="1" u="sng" spc="-3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Group 10:</a:t>
            </a:r>
          </a:p>
          <a:p>
            <a:pPr algn="just">
              <a:lnSpc>
                <a:spcPts val="2599"/>
              </a:lnSpc>
            </a:pPr>
            <a:r>
              <a:rPr lang="en-US" sz="1857" spc="-3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Idil Bil</a:t>
            </a:r>
          </a:p>
          <a:p>
            <a:pPr algn="just">
              <a:lnSpc>
                <a:spcPts val="2599"/>
              </a:lnSpc>
            </a:pPr>
            <a:r>
              <a:rPr lang="en-US" sz="1857" spc="-3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Mehmet Berke Karadayi</a:t>
            </a:r>
          </a:p>
          <a:p>
            <a:pPr algn="just">
              <a:lnSpc>
                <a:spcPts val="2599"/>
              </a:lnSpc>
            </a:pPr>
            <a:r>
              <a:rPr lang="en-US" sz="18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Peter Na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7654604" y="9441746"/>
            <a:ext cx="247501" cy="621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5"/>
              </a:lnSpc>
              <a:spcBef>
                <a:spcPct val="0"/>
              </a:spcBef>
            </a:pPr>
            <a:r>
              <a:rPr lang="en-US" sz="36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05EE954-1490-CF39-1086-BEB4D0DB2C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91553" y="295994"/>
            <a:ext cx="1303418" cy="43671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"/>
            <a:chOff x="0" y="0"/>
            <a:chExt cx="24384000" cy="1371600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81659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70933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2D2D2D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23057488" y="605067"/>
              <a:ext cx="529822" cy="38662"/>
              <a:chOff x="0" y="0"/>
              <a:chExt cx="128243" cy="935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23057488" y="727871"/>
              <a:ext cx="529822" cy="38662"/>
              <a:chOff x="0" y="0"/>
              <a:chExt cx="128243" cy="9358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2" name="Freeform 12"/>
            <p:cNvSpPr/>
            <p:nvPr/>
          </p:nvSpPr>
          <p:spPr>
            <a:xfrm>
              <a:off x="781936" y="473437"/>
              <a:ext cx="403883" cy="376621"/>
            </a:xfrm>
            <a:custGeom>
              <a:avLst/>
              <a:gdLst/>
              <a:ahLst/>
              <a:cxnLst/>
              <a:rect l="l" t="t" r="r" b="b"/>
              <a:pathLst>
                <a:path w="403883" h="376621">
                  <a:moveTo>
                    <a:pt x="0" y="0"/>
                  </a:moveTo>
                  <a:lnTo>
                    <a:pt x="403883" y="0"/>
                  </a:lnTo>
                  <a:lnTo>
                    <a:pt x="403883" y="376620"/>
                  </a:lnTo>
                  <a:lnTo>
                    <a:pt x="0" y="3766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347377" y="547469"/>
              <a:ext cx="2535316" cy="2578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"/>
                </a:lnSpc>
                <a:spcBef>
                  <a:spcPct val="0"/>
                </a:spcBef>
              </a:pPr>
              <a:r>
                <a:rPr lang="en-US" sz="1200" b="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Music Genre Classifier</a:t>
              </a:r>
            </a:p>
          </p:txBody>
        </p:sp>
      </p:grpSp>
      <p:sp>
        <p:nvSpPr>
          <p:cNvPr id="15" name="Freeform 15"/>
          <p:cNvSpPr/>
          <p:nvPr/>
        </p:nvSpPr>
        <p:spPr>
          <a:xfrm>
            <a:off x="2838531" y="93942"/>
            <a:ext cx="13005497" cy="10193058"/>
          </a:xfrm>
          <a:custGeom>
            <a:avLst/>
            <a:gdLst/>
            <a:ahLst/>
            <a:cxnLst/>
            <a:rect l="l" t="t" r="r" b="b"/>
            <a:pathLst>
              <a:path w="13005497" h="10193058">
                <a:moveTo>
                  <a:pt x="0" y="0"/>
                </a:moveTo>
                <a:lnTo>
                  <a:pt x="13005497" y="0"/>
                </a:lnTo>
                <a:lnTo>
                  <a:pt x="13005497" y="10193058"/>
                </a:lnTo>
                <a:lnTo>
                  <a:pt x="0" y="101930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6" name="TextBox 16"/>
          <p:cNvSpPr txBox="1"/>
          <p:nvPr/>
        </p:nvSpPr>
        <p:spPr>
          <a:xfrm>
            <a:off x="17650749" y="9441746"/>
            <a:ext cx="255211" cy="61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5"/>
              </a:lnSpc>
              <a:spcBef>
                <a:spcPct val="0"/>
              </a:spcBef>
            </a:pPr>
            <a:r>
              <a:rPr lang="en-US" sz="36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74BDCA3-93B5-D0F5-678B-8A715AE4F3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91553" y="295994"/>
            <a:ext cx="1303418" cy="43671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7F46A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1028700"/>
            <a:chOff x="0" y="0"/>
            <a:chExt cx="24384000" cy="1371600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481659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70933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2D2D2D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23057488" y="605067"/>
              <a:ext cx="529822" cy="38662"/>
              <a:chOff x="0" y="0"/>
              <a:chExt cx="128243" cy="9358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23057488" y="727871"/>
              <a:ext cx="529822" cy="38662"/>
              <a:chOff x="0" y="0"/>
              <a:chExt cx="128243" cy="9358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5" name="Freeform 15"/>
            <p:cNvSpPr/>
            <p:nvPr/>
          </p:nvSpPr>
          <p:spPr>
            <a:xfrm>
              <a:off x="781936" y="473437"/>
              <a:ext cx="403883" cy="376621"/>
            </a:xfrm>
            <a:custGeom>
              <a:avLst/>
              <a:gdLst/>
              <a:ahLst/>
              <a:cxnLst/>
              <a:rect l="l" t="t" r="r" b="b"/>
              <a:pathLst>
                <a:path w="403883" h="376621">
                  <a:moveTo>
                    <a:pt x="0" y="0"/>
                  </a:moveTo>
                  <a:lnTo>
                    <a:pt x="403883" y="0"/>
                  </a:lnTo>
                  <a:lnTo>
                    <a:pt x="403883" y="376620"/>
                  </a:lnTo>
                  <a:lnTo>
                    <a:pt x="0" y="3766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347377" y="547469"/>
              <a:ext cx="2535316" cy="2578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"/>
                </a:lnSpc>
                <a:spcBef>
                  <a:spcPct val="0"/>
                </a:spcBef>
              </a:pPr>
              <a:r>
                <a:rPr lang="en-US" sz="1200" b="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Music Genre Classifier</a:t>
              </a:r>
            </a:p>
          </p:txBody>
        </p:sp>
      </p:grpSp>
      <p:sp>
        <p:nvSpPr>
          <p:cNvPr id="18" name="Freeform 18"/>
          <p:cNvSpPr/>
          <p:nvPr/>
        </p:nvSpPr>
        <p:spPr>
          <a:xfrm>
            <a:off x="193976" y="1780055"/>
            <a:ext cx="11645681" cy="7409565"/>
          </a:xfrm>
          <a:custGeom>
            <a:avLst/>
            <a:gdLst/>
            <a:ahLst/>
            <a:cxnLst/>
            <a:rect l="l" t="t" r="r" b="b"/>
            <a:pathLst>
              <a:path w="11645681" h="7409565">
                <a:moveTo>
                  <a:pt x="0" y="0"/>
                </a:moveTo>
                <a:lnTo>
                  <a:pt x="11645681" y="0"/>
                </a:lnTo>
                <a:lnTo>
                  <a:pt x="11645681" y="7409565"/>
                </a:lnTo>
                <a:lnTo>
                  <a:pt x="0" y="7409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9" name="TextBox 19"/>
          <p:cNvSpPr txBox="1"/>
          <p:nvPr/>
        </p:nvSpPr>
        <p:spPr>
          <a:xfrm>
            <a:off x="13156074" y="1808630"/>
            <a:ext cx="4343673" cy="805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04"/>
              </a:lnSpc>
            </a:pPr>
            <a:r>
              <a:rPr lang="en-US" sz="5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DATASET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55761" y="5210175"/>
            <a:ext cx="5756046" cy="189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artist and song name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popularity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tempo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danceability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...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156074" y="4629150"/>
            <a:ext cx="237860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27F4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017604" y="2683026"/>
            <a:ext cx="5756046" cy="1477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3520" lvl="1" indent="-211760" algn="l">
              <a:lnSpc>
                <a:spcPts val="2942"/>
              </a:lnSpc>
              <a:buFont typeface="Arial"/>
              <a:buChar char="•"/>
            </a:pPr>
            <a:r>
              <a:rPr lang="en-US" sz="196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Selected a music metadata set with various song features</a:t>
            </a:r>
          </a:p>
          <a:p>
            <a:pPr marL="423520" lvl="1" indent="-211760" algn="l">
              <a:lnSpc>
                <a:spcPts val="2942"/>
              </a:lnSpc>
              <a:buFont typeface="Arial"/>
              <a:buChar char="•"/>
            </a:pPr>
            <a:r>
              <a:rPr lang="en-US" sz="196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Wanted to focus on how different musical attributes relate to genres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367821" y="7376728"/>
            <a:ext cx="513192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27F4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Exploratory Data Analysis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055761" y="7957753"/>
            <a:ext cx="5756046" cy="752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Dropped irrelevant columns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Dropped rows with missing information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643442" y="9441746"/>
            <a:ext cx="269825" cy="621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5"/>
              </a:lnSpc>
              <a:spcBef>
                <a:spcPct val="0"/>
              </a:spcBef>
            </a:pPr>
            <a:r>
              <a:rPr lang="en-US" sz="36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0E20DAD-A2C9-543F-6549-1D483CCABA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91553" y="295994"/>
            <a:ext cx="1303418" cy="4367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8629650" y="-4667631"/>
            <a:ext cx="1028700" cy="18288000"/>
            <a:chOff x="0" y="0"/>
            <a:chExt cx="812800" cy="144497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14449778"/>
            </a:xfrm>
            <a:custGeom>
              <a:avLst/>
              <a:gdLst/>
              <a:ahLst/>
              <a:cxnLst/>
              <a:rect l="l" t="t" r="r" b="b"/>
              <a:pathLst>
                <a:path w="812800" h="14449778">
                  <a:moveTo>
                    <a:pt x="0" y="0"/>
                  </a:moveTo>
                  <a:lnTo>
                    <a:pt x="812800" y="0"/>
                  </a:lnTo>
                  <a:lnTo>
                    <a:pt x="812800" y="14449778"/>
                  </a:lnTo>
                  <a:lnTo>
                    <a:pt x="0" y="14449778"/>
                  </a:lnTo>
                  <a:close/>
                </a:path>
              </a:pathLst>
            </a:custGeom>
            <a:solidFill>
              <a:srgbClr val="27F46A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144878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1028700"/>
            <a:chOff x="0" y="0"/>
            <a:chExt cx="24384000" cy="1371600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481659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70933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2D2D2D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23057488" y="605067"/>
              <a:ext cx="529822" cy="38662"/>
              <a:chOff x="0" y="0"/>
              <a:chExt cx="128243" cy="9358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23057488" y="727871"/>
              <a:ext cx="529822" cy="38662"/>
              <a:chOff x="0" y="0"/>
              <a:chExt cx="128243" cy="9358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5" name="Freeform 15"/>
            <p:cNvSpPr/>
            <p:nvPr/>
          </p:nvSpPr>
          <p:spPr>
            <a:xfrm>
              <a:off x="781936" y="473437"/>
              <a:ext cx="403883" cy="376621"/>
            </a:xfrm>
            <a:custGeom>
              <a:avLst/>
              <a:gdLst/>
              <a:ahLst/>
              <a:cxnLst/>
              <a:rect l="l" t="t" r="r" b="b"/>
              <a:pathLst>
                <a:path w="403883" h="376621">
                  <a:moveTo>
                    <a:pt x="0" y="0"/>
                  </a:moveTo>
                  <a:lnTo>
                    <a:pt x="403883" y="0"/>
                  </a:lnTo>
                  <a:lnTo>
                    <a:pt x="403883" y="376620"/>
                  </a:lnTo>
                  <a:lnTo>
                    <a:pt x="0" y="3766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347377" y="547469"/>
              <a:ext cx="2535316" cy="2578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"/>
                </a:lnSpc>
                <a:spcBef>
                  <a:spcPct val="0"/>
                </a:spcBef>
              </a:pPr>
              <a:r>
                <a:rPr lang="en-US" sz="1200" b="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Music Genre Classifier</a:t>
              </a:r>
            </a:p>
          </p:txBody>
        </p:sp>
      </p:grpSp>
      <p:sp>
        <p:nvSpPr>
          <p:cNvPr id="18" name="Freeform 18"/>
          <p:cNvSpPr/>
          <p:nvPr/>
        </p:nvSpPr>
        <p:spPr>
          <a:xfrm>
            <a:off x="875310" y="2122381"/>
            <a:ext cx="16519214" cy="4707976"/>
          </a:xfrm>
          <a:custGeom>
            <a:avLst/>
            <a:gdLst/>
            <a:ahLst/>
            <a:cxnLst/>
            <a:rect l="l" t="t" r="r" b="b"/>
            <a:pathLst>
              <a:path w="16519214" h="4707976">
                <a:moveTo>
                  <a:pt x="0" y="0"/>
                </a:moveTo>
                <a:lnTo>
                  <a:pt x="16519213" y="0"/>
                </a:lnTo>
                <a:lnTo>
                  <a:pt x="16519213" y="4707976"/>
                </a:lnTo>
                <a:lnTo>
                  <a:pt x="0" y="47079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9" name="TextBox 19"/>
          <p:cNvSpPr txBox="1"/>
          <p:nvPr/>
        </p:nvSpPr>
        <p:spPr>
          <a:xfrm>
            <a:off x="2692376" y="1057275"/>
            <a:ext cx="12885080" cy="805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04"/>
              </a:lnSpc>
            </a:pPr>
            <a:r>
              <a:rPr lang="en-US" sz="5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SUPERVISED LEARNING METHODS 1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60180" y="8148003"/>
            <a:ext cx="7989823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Combining outputs from multiple decision trees to handle high-dimensional data.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273760" y="7032498"/>
            <a:ext cx="5740479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27F4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Random Forest Classifier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856673" y="7593965"/>
            <a:ext cx="8402627" cy="246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Best Configurations:  </a:t>
            </a: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GridSearchCV and Random Hyperparameters were identified as the top-performing setups for RFC.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Performance</a:t>
            </a: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 Achieved ~0.68-0.69 test scores with similar train scores, reducing overfitting.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7637702" y="9441746"/>
            <a:ext cx="281305" cy="61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5"/>
              </a:lnSpc>
              <a:spcBef>
                <a:spcPct val="0"/>
              </a:spcBef>
            </a:pPr>
            <a:r>
              <a:rPr lang="en-US" sz="36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4ED96C3-96BE-9EA1-0B8E-1D969183C4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91553" y="295994"/>
            <a:ext cx="1303418" cy="43671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8629650" y="-4431331"/>
            <a:ext cx="1028700" cy="18288000"/>
            <a:chOff x="0" y="0"/>
            <a:chExt cx="812800" cy="144497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14449778"/>
            </a:xfrm>
            <a:custGeom>
              <a:avLst/>
              <a:gdLst/>
              <a:ahLst/>
              <a:cxnLst/>
              <a:rect l="l" t="t" r="r" b="b"/>
              <a:pathLst>
                <a:path w="812800" h="14449778">
                  <a:moveTo>
                    <a:pt x="0" y="0"/>
                  </a:moveTo>
                  <a:lnTo>
                    <a:pt x="812800" y="0"/>
                  </a:lnTo>
                  <a:lnTo>
                    <a:pt x="812800" y="14449778"/>
                  </a:lnTo>
                  <a:lnTo>
                    <a:pt x="0" y="14449778"/>
                  </a:lnTo>
                  <a:close/>
                </a:path>
              </a:pathLst>
            </a:custGeom>
            <a:solidFill>
              <a:srgbClr val="27F46A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144878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1028700"/>
            <a:chOff x="0" y="0"/>
            <a:chExt cx="24384000" cy="1371600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481659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70933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2D2D2D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23057488" y="605067"/>
              <a:ext cx="529822" cy="38662"/>
              <a:chOff x="0" y="0"/>
              <a:chExt cx="128243" cy="9358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23057488" y="727871"/>
              <a:ext cx="529822" cy="38662"/>
              <a:chOff x="0" y="0"/>
              <a:chExt cx="128243" cy="9358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5" name="Freeform 15"/>
            <p:cNvSpPr/>
            <p:nvPr/>
          </p:nvSpPr>
          <p:spPr>
            <a:xfrm>
              <a:off x="781936" y="473437"/>
              <a:ext cx="403883" cy="376621"/>
            </a:xfrm>
            <a:custGeom>
              <a:avLst/>
              <a:gdLst/>
              <a:ahLst/>
              <a:cxnLst/>
              <a:rect l="l" t="t" r="r" b="b"/>
              <a:pathLst>
                <a:path w="403883" h="376621">
                  <a:moveTo>
                    <a:pt x="0" y="0"/>
                  </a:moveTo>
                  <a:lnTo>
                    <a:pt x="403883" y="0"/>
                  </a:lnTo>
                  <a:lnTo>
                    <a:pt x="403883" y="376620"/>
                  </a:lnTo>
                  <a:lnTo>
                    <a:pt x="0" y="3766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347377" y="547469"/>
              <a:ext cx="2535316" cy="2578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"/>
                </a:lnSpc>
                <a:spcBef>
                  <a:spcPct val="0"/>
                </a:spcBef>
              </a:pPr>
              <a:r>
                <a:rPr lang="en-US" sz="1200" b="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Music Genre Classifier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692376" y="1057275"/>
            <a:ext cx="12885080" cy="805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04"/>
              </a:lnSpc>
            </a:pPr>
            <a:r>
              <a:rPr lang="en-US" sz="5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SUPERVISED LEARNING METHODS 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273760" y="7032498"/>
            <a:ext cx="5740479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27F4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Support Vector Classifier</a:t>
            </a:r>
          </a:p>
        </p:txBody>
      </p:sp>
      <p:sp>
        <p:nvSpPr>
          <p:cNvPr id="20" name="Freeform 20"/>
          <p:cNvSpPr/>
          <p:nvPr/>
        </p:nvSpPr>
        <p:spPr>
          <a:xfrm>
            <a:off x="841950" y="2054810"/>
            <a:ext cx="16417350" cy="4843118"/>
          </a:xfrm>
          <a:custGeom>
            <a:avLst/>
            <a:gdLst/>
            <a:ahLst/>
            <a:cxnLst/>
            <a:rect l="l" t="t" r="r" b="b"/>
            <a:pathLst>
              <a:path w="16417350" h="4843118">
                <a:moveTo>
                  <a:pt x="0" y="0"/>
                </a:moveTo>
                <a:lnTo>
                  <a:pt x="16417350" y="0"/>
                </a:lnTo>
                <a:lnTo>
                  <a:pt x="16417350" y="4843118"/>
                </a:lnTo>
                <a:lnTo>
                  <a:pt x="0" y="48431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1" name="TextBox 21"/>
          <p:cNvSpPr txBox="1"/>
          <p:nvPr/>
        </p:nvSpPr>
        <p:spPr>
          <a:xfrm>
            <a:off x="463436" y="8358680"/>
            <a:ext cx="7989823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Classifies data by finding the hyperplane that maximizes the margin between classes.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856673" y="7839818"/>
            <a:ext cx="8402627" cy="211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Best Configuration:  </a:t>
            </a: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Random Hyperparameters setup was the top performer for SVC.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Performance:  </a:t>
            </a: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Achieved a test score of ~0.65 with consistent train scores.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7640999" y="9441746"/>
            <a:ext cx="274710" cy="61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5"/>
              </a:lnSpc>
              <a:spcBef>
                <a:spcPct val="0"/>
              </a:spcBef>
            </a:pPr>
            <a:r>
              <a:rPr lang="en-US" sz="36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616862D-0A60-399C-7DE9-534E60ECD3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91553" y="295994"/>
            <a:ext cx="1303418" cy="4367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7F46A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96183" y="6087373"/>
            <a:ext cx="1028700" cy="2497576"/>
            <a:chOff x="0" y="0"/>
            <a:chExt cx="812800" cy="19733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1973393"/>
            </a:xfrm>
            <a:custGeom>
              <a:avLst/>
              <a:gdLst/>
              <a:ahLst/>
              <a:cxnLst/>
              <a:rect l="l" t="t" r="r" b="b"/>
              <a:pathLst>
                <a:path w="812800" h="1973393">
                  <a:moveTo>
                    <a:pt x="0" y="0"/>
                  </a:moveTo>
                  <a:lnTo>
                    <a:pt x="812800" y="0"/>
                  </a:lnTo>
                  <a:lnTo>
                    <a:pt x="812800" y="1973393"/>
                  </a:lnTo>
                  <a:lnTo>
                    <a:pt x="0" y="1973393"/>
                  </a:lnTo>
                  <a:close/>
                </a:path>
              </a:pathLst>
            </a:custGeom>
            <a:solidFill>
              <a:srgbClr val="27F46A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20114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18288000" cy="1028700"/>
            <a:chOff x="0" y="0"/>
            <a:chExt cx="24384000" cy="1371600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481659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70933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2D2D2D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23057488" y="605067"/>
              <a:ext cx="529822" cy="38662"/>
              <a:chOff x="0" y="0"/>
              <a:chExt cx="128243" cy="9358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23057488" y="727871"/>
              <a:ext cx="529822" cy="38662"/>
              <a:chOff x="0" y="0"/>
              <a:chExt cx="128243" cy="9358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8" name="Freeform 18"/>
            <p:cNvSpPr/>
            <p:nvPr/>
          </p:nvSpPr>
          <p:spPr>
            <a:xfrm>
              <a:off x="781936" y="473437"/>
              <a:ext cx="403883" cy="376621"/>
            </a:xfrm>
            <a:custGeom>
              <a:avLst/>
              <a:gdLst/>
              <a:ahLst/>
              <a:cxnLst/>
              <a:rect l="l" t="t" r="r" b="b"/>
              <a:pathLst>
                <a:path w="403883" h="376621">
                  <a:moveTo>
                    <a:pt x="0" y="0"/>
                  </a:moveTo>
                  <a:lnTo>
                    <a:pt x="403883" y="0"/>
                  </a:lnTo>
                  <a:lnTo>
                    <a:pt x="403883" y="376620"/>
                  </a:lnTo>
                  <a:lnTo>
                    <a:pt x="0" y="3766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347377" y="547469"/>
              <a:ext cx="2535316" cy="2578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"/>
                </a:lnSpc>
                <a:spcBef>
                  <a:spcPct val="0"/>
                </a:spcBef>
              </a:pPr>
              <a:r>
                <a:rPr lang="en-US" sz="1200" b="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Music Genre Classifier</a:t>
              </a:r>
            </a:p>
          </p:txBody>
        </p:sp>
      </p:grpSp>
      <p:sp>
        <p:nvSpPr>
          <p:cNvPr id="21" name="Freeform 21"/>
          <p:cNvSpPr/>
          <p:nvPr/>
        </p:nvSpPr>
        <p:spPr>
          <a:xfrm>
            <a:off x="1090660" y="5143500"/>
            <a:ext cx="16106680" cy="4489737"/>
          </a:xfrm>
          <a:custGeom>
            <a:avLst/>
            <a:gdLst/>
            <a:ahLst/>
            <a:cxnLst/>
            <a:rect l="l" t="t" r="r" b="b"/>
            <a:pathLst>
              <a:path w="16106680" h="4489737">
                <a:moveTo>
                  <a:pt x="0" y="0"/>
                </a:moveTo>
                <a:lnTo>
                  <a:pt x="16106680" y="0"/>
                </a:lnTo>
                <a:lnTo>
                  <a:pt x="16106680" y="4489737"/>
                </a:lnTo>
                <a:lnTo>
                  <a:pt x="0" y="44897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2" name="TextBox 22"/>
          <p:cNvSpPr txBox="1"/>
          <p:nvPr/>
        </p:nvSpPr>
        <p:spPr>
          <a:xfrm>
            <a:off x="1933521" y="2094130"/>
            <a:ext cx="7491265" cy="805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04"/>
              </a:lnSpc>
            </a:pPr>
            <a:r>
              <a:rPr lang="en-US" sz="5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EVALUATION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057967" y="1998880"/>
            <a:ext cx="8856119" cy="265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0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Precision:</a:t>
            </a: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Reliability of predictions for each genre. More important than recall because minimizing incorrect genre labels is prioritized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000"/>
              </a:lnSpc>
            </a:pPr>
            <a:r>
              <a:rPr lang="en-US" sz="20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F1-score:</a:t>
            </a: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Balances precision and recall, important for evaluating performance on less frequent music genres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000"/>
              </a:lnSpc>
            </a:pPr>
            <a:r>
              <a:rPr lang="en-US" sz="20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Accuracy:</a:t>
            </a: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Overall correctness, may be misleading with imbalanced classes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057967" y="1261377"/>
            <a:ext cx="3700775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27F4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Metrics Chosen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628857" y="9441746"/>
            <a:ext cx="298996" cy="621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5"/>
              </a:lnSpc>
              <a:spcBef>
                <a:spcPct val="0"/>
              </a:spcBef>
            </a:pPr>
            <a:r>
              <a:rPr lang="en-US" sz="36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460BACC-8E72-1BD5-FCC8-C89647504C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91553" y="295994"/>
            <a:ext cx="1303418" cy="4367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7F46A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96183" y="7275074"/>
            <a:ext cx="1028700" cy="2497576"/>
            <a:chOff x="0" y="0"/>
            <a:chExt cx="812800" cy="19733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1973393"/>
            </a:xfrm>
            <a:custGeom>
              <a:avLst/>
              <a:gdLst/>
              <a:ahLst/>
              <a:cxnLst/>
              <a:rect l="l" t="t" r="r" b="b"/>
              <a:pathLst>
                <a:path w="812800" h="1973393">
                  <a:moveTo>
                    <a:pt x="0" y="0"/>
                  </a:moveTo>
                  <a:lnTo>
                    <a:pt x="812800" y="0"/>
                  </a:lnTo>
                  <a:lnTo>
                    <a:pt x="812800" y="1973393"/>
                  </a:lnTo>
                  <a:lnTo>
                    <a:pt x="0" y="1973393"/>
                  </a:lnTo>
                  <a:close/>
                </a:path>
              </a:pathLst>
            </a:custGeom>
            <a:solidFill>
              <a:srgbClr val="27F46A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20114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0"/>
            <a:ext cx="18288000" cy="1028700"/>
            <a:chOff x="0" y="0"/>
            <a:chExt cx="24384000" cy="1371600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481659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70933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2D2D2D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23057488" y="605067"/>
              <a:ext cx="529822" cy="38662"/>
              <a:chOff x="0" y="0"/>
              <a:chExt cx="128243" cy="9358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23057488" y="727871"/>
              <a:ext cx="529822" cy="38662"/>
              <a:chOff x="0" y="0"/>
              <a:chExt cx="128243" cy="9358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8" name="Freeform 18"/>
            <p:cNvSpPr/>
            <p:nvPr/>
          </p:nvSpPr>
          <p:spPr>
            <a:xfrm>
              <a:off x="781936" y="473437"/>
              <a:ext cx="403883" cy="376621"/>
            </a:xfrm>
            <a:custGeom>
              <a:avLst/>
              <a:gdLst/>
              <a:ahLst/>
              <a:cxnLst/>
              <a:rect l="l" t="t" r="r" b="b"/>
              <a:pathLst>
                <a:path w="403883" h="376621">
                  <a:moveTo>
                    <a:pt x="0" y="0"/>
                  </a:moveTo>
                  <a:lnTo>
                    <a:pt x="403883" y="0"/>
                  </a:lnTo>
                  <a:lnTo>
                    <a:pt x="403883" y="376620"/>
                  </a:lnTo>
                  <a:lnTo>
                    <a:pt x="0" y="3766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347377" y="547469"/>
              <a:ext cx="2535316" cy="2578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"/>
                </a:lnSpc>
                <a:spcBef>
                  <a:spcPct val="0"/>
                </a:spcBef>
              </a:pPr>
              <a:r>
                <a:rPr lang="en-US" sz="1200" b="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Music Genre Classifier</a:t>
              </a:r>
            </a:p>
          </p:txBody>
        </p:sp>
      </p:grpSp>
      <p:sp>
        <p:nvSpPr>
          <p:cNvPr id="21" name="Freeform 21"/>
          <p:cNvSpPr/>
          <p:nvPr/>
        </p:nvSpPr>
        <p:spPr>
          <a:xfrm>
            <a:off x="1010533" y="1330540"/>
            <a:ext cx="9331613" cy="8153497"/>
          </a:xfrm>
          <a:custGeom>
            <a:avLst/>
            <a:gdLst/>
            <a:ahLst/>
            <a:cxnLst/>
            <a:rect l="l" t="t" r="r" b="b"/>
            <a:pathLst>
              <a:path w="9331613" h="8153497">
                <a:moveTo>
                  <a:pt x="0" y="0"/>
                </a:moveTo>
                <a:lnTo>
                  <a:pt x="9331612" y="0"/>
                </a:lnTo>
                <a:lnTo>
                  <a:pt x="9331612" y="8153496"/>
                </a:lnTo>
                <a:lnTo>
                  <a:pt x="0" y="81534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22" name="TextBox 22"/>
          <p:cNvSpPr txBox="1"/>
          <p:nvPr/>
        </p:nvSpPr>
        <p:spPr>
          <a:xfrm>
            <a:off x="10650588" y="3689985"/>
            <a:ext cx="7339182" cy="805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04"/>
              </a:lnSpc>
            </a:pPr>
            <a:r>
              <a:rPr lang="en-US" sz="5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CONFUSION MATRIX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747333" y="5076825"/>
            <a:ext cx="7145694" cy="418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0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Strengths: 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Good overall performance, especially with genres like Classical, Rap, Rock, and Anime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000"/>
              </a:lnSpc>
            </a:pPr>
            <a:r>
              <a:rPr lang="en-US" sz="20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Areas of Confusion: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79 Country songs misclassified as Rock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66 Rap songs misclassified as Rock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~60 songs of Jazz and Electronics misclassified as the other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3000"/>
              </a:lnSpc>
            </a:pPr>
            <a:r>
              <a:rPr lang="en-US" sz="20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Takeaway: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Further tuning to differentiate between genres of confusion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7663682" y="9441746"/>
            <a:ext cx="229344" cy="621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5"/>
              </a:lnSpc>
              <a:spcBef>
                <a:spcPct val="0"/>
              </a:spcBef>
            </a:pPr>
            <a:r>
              <a:rPr lang="en-US" sz="36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EF3A7C4-49ED-E1A3-420A-8174529B5D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91553" y="295994"/>
            <a:ext cx="1303418" cy="43671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59300" y="9258300"/>
            <a:ext cx="1028700" cy="10287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27F46A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984147" y="1028700"/>
            <a:ext cx="7275153" cy="9258300"/>
            <a:chOff x="0" y="0"/>
            <a:chExt cx="9700204" cy="123444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3823" r="23823"/>
            <a:stretch>
              <a:fillRect/>
            </a:stretch>
          </p:blipFill>
          <p:spPr>
            <a:xfrm>
              <a:off x="0" y="0"/>
              <a:ext cx="9700204" cy="123444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9469797" y="1028700"/>
            <a:ext cx="1028700" cy="1606489"/>
            <a:chOff x="0" y="0"/>
            <a:chExt cx="812800" cy="126932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1269324"/>
            </a:xfrm>
            <a:custGeom>
              <a:avLst/>
              <a:gdLst/>
              <a:ahLst/>
              <a:cxnLst/>
              <a:rect l="l" t="t" r="r" b="b"/>
              <a:pathLst>
                <a:path w="812800" h="1269324">
                  <a:moveTo>
                    <a:pt x="0" y="0"/>
                  </a:moveTo>
                  <a:lnTo>
                    <a:pt x="812800" y="0"/>
                  </a:lnTo>
                  <a:lnTo>
                    <a:pt x="812800" y="1269324"/>
                  </a:lnTo>
                  <a:lnTo>
                    <a:pt x="0" y="1269324"/>
                  </a:lnTo>
                  <a:close/>
                </a:path>
              </a:pathLst>
            </a:custGeom>
            <a:solidFill>
              <a:srgbClr val="27F46A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812800" cy="13074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028771" y="1829374"/>
            <a:ext cx="5917469" cy="805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04"/>
              </a:lnSpc>
            </a:pPr>
            <a:r>
              <a:rPr lang="en-US" sz="5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DISCUSSION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4039747"/>
            <a:ext cx="6917540" cy="2276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Needed to convert string-type features into numerical values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First used the Label Encoder function, which impacted the weights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Switched to One-Hot Encoding, which encodes unique values with 1s and 0s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3349564"/>
            <a:ext cx="691754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27F4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Challenge 1 - Data Type Conversion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6587305"/>
            <a:ext cx="795537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27F46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Challenge 2  - Tuning Hyperparameters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0" y="0"/>
            <a:ext cx="18288000" cy="1028700"/>
            <a:chOff x="0" y="0"/>
            <a:chExt cx="24384000" cy="1371600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481659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70933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2D2D2D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23057488" y="605067"/>
              <a:ext cx="529822" cy="38662"/>
              <a:chOff x="0" y="0"/>
              <a:chExt cx="128243" cy="9358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23057488" y="727871"/>
              <a:ext cx="529822" cy="38662"/>
              <a:chOff x="0" y="0"/>
              <a:chExt cx="128243" cy="9358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4" name="Freeform 24"/>
            <p:cNvSpPr/>
            <p:nvPr/>
          </p:nvSpPr>
          <p:spPr>
            <a:xfrm>
              <a:off x="781936" y="473437"/>
              <a:ext cx="403883" cy="376621"/>
            </a:xfrm>
            <a:custGeom>
              <a:avLst/>
              <a:gdLst/>
              <a:ahLst/>
              <a:cxnLst/>
              <a:rect l="l" t="t" r="r" b="b"/>
              <a:pathLst>
                <a:path w="403883" h="376621">
                  <a:moveTo>
                    <a:pt x="0" y="0"/>
                  </a:moveTo>
                  <a:lnTo>
                    <a:pt x="403883" y="0"/>
                  </a:lnTo>
                  <a:lnTo>
                    <a:pt x="403883" y="376620"/>
                  </a:lnTo>
                  <a:lnTo>
                    <a:pt x="0" y="3766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1347377" y="547469"/>
              <a:ext cx="2535316" cy="2578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"/>
                </a:lnSpc>
                <a:spcBef>
                  <a:spcPct val="0"/>
                </a:spcBef>
              </a:pPr>
              <a:r>
                <a:rPr lang="en-US" sz="1200" b="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Music Genre Classifier</a:t>
              </a: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028700" y="7406455"/>
            <a:ext cx="6917540" cy="113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Minimal parameters to avoid overfitting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Gradually increased the number of parameters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Explored GridSearchCV and BayesSearchCV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7637935" y="9441746"/>
            <a:ext cx="280839" cy="621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5"/>
              </a:lnSpc>
              <a:spcBef>
                <a:spcPct val="0"/>
              </a:spcBef>
            </a:pPr>
            <a:r>
              <a:rPr lang="en-US" sz="366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A30E1B2-F745-6ACC-6A8F-B1BEDDCE2A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91553" y="295994"/>
            <a:ext cx="1303418" cy="4367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28700"/>
            <a:ext cx="18287996" cy="9258300"/>
            <a:chOff x="364561" y="0"/>
            <a:chExt cx="24383995" cy="12344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70000"/>
            </a:blip>
            <a:srcRect l="1452" t="13145" r="1452" b="13145"/>
            <a:stretch/>
          </p:blipFill>
          <p:spPr>
            <a:xfrm>
              <a:off x="364561" y="0"/>
              <a:ext cx="24383995" cy="123444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"/>
            <a:chOff x="0" y="0"/>
            <a:chExt cx="24384000" cy="1371600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816592" cy="270933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70933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2D2D2D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23057488" y="605067"/>
              <a:ext cx="529822" cy="38662"/>
              <a:chOff x="0" y="0"/>
              <a:chExt cx="128243" cy="9358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23057488" y="727871"/>
              <a:ext cx="529822" cy="38662"/>
              <a:chOff x="0" y="0"/>
              <a:chExt cx="128243" cy="9358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28243" cy="9358"/>
              </a:xfrm>
              <a:custGeom>
                <a:avLst/>
                <a:gdLst/>
                <a:ahLst/>
                <a:cxnLst/>
                <a:rect l="l" t="t" r="r" b="b"/>
                <a:pathLst>
                  <a:path w="128243" h="9358">
                    <a:moveTo>
                      <a:pt x="0" y="0"/>
                    </a:moveTo>
                    <a:lnTo>
                      <a:pt x="128243" y="0"/>
                    </a:lnTo>
                    <a:lnTo>
                      <a:pt x="128243" y="9358"/>
                    </a:lnTo>
                    <a:lnTo>
                      <a:pt x="0" y="9358"/>
                    </a:lnTo>
                    <a:close/>
                  </a:path>
                </a:pathLst>
              </a:custGeom>
              <a:solidFill>
                <a:srgbClr val="27F46A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128243" cy="474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4" name="Freeform 14"/>
            <p:cNvSpPr/>
            <p:nvPr/>
          </p:nvSpPr>
          <p:spPr>
            <a:xfrm>
              <a:off x="781936" y="473437"/>
              <a:ext cx="403883" cy="376621"/>
            </a:xfrm>
            <a:custGeom>
              <a:avLst/>
              <a:gdLst/>
              <a:ahLst/>
              <a:cxnLst/>
              <a:rect l="l" t="t" r="r" b="b"/>
              <a:pathLst>
                <a:path w="403883" h="376621">
                  <a:moveTo>
                    <a:pt x="0" y="0"/>
                  </a:moveTo>
                  <a:lnTo>
                    <a:pt x="403883" y="0"/>
                  </a:lnTo>
                  <a:lnTo>
                    <a:pt x="403883" y="376620"/>
                  </a:lnTo>
                  <a:lnTo>
                    <a:pt x="0" y="3766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347377" y="547469"/>
              <a:ext cx="2535316" cy="2578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"/>
                </a:lnSpc>
                <a:spcBef>
                  <a:spcPct val="0"/>
                </a:spcBef>
              </a:pPr>
              <a:r>
                <a:rPr lang="en-US" sz="1200" b="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Music Genre Classifier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11246221" y="1873872"/>
            <a:ext cx="7315200" cy="2101457"/>
          </a:xfrm>
          <a:custGeom>
            <a:avLst/>
            <a:gdLst/>
            <a:ahLst/>
            <a:cxnLst/>
            <a:rect l="l" t="t" r="r" b="b"/>
            <a:pathLst>
              <a:path w="7315200" h="2101457">
                <a:moveTo>
                  <a:pt x="0" y="0"/>
                </a:moveTo>
                <a:lnTo>
                  <a:pt x="7315200" y="0"/>
                </a:lnTo>
                <a:lnTo>
                  <a:pt x="7315200" y="2101458"/>
                </a:lnTo>
                <a:lnTo>
                  <a:pt x="0" y="21014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18" name="TextBox 18"/>
          <p:cNvSpPr txBox="1"/>
          <p:nvPr/>
        </p:nvSpPr>
        <p:spPr>
          <a:xfrm>
            <a:off x="994139" y="1950072"/>
            <a:ext cx="10637570" cy="2560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0"/>
              </a:lnSpc>
            </a:pPr>
            <a:r>
              <a:rPr lang="en-US" sz="9000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THANK YOU FOR LISTENING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0" y="7912028"/>
            <a:ext cx="18288000" cy="3086100"/>
            <a:chOff x="0" y="0"/>
            <a:chExt cx="4816593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791210"/>
                  </a:lnTo>
                  <a:cubicBezTo>
                    <a:pt x="4816592" y="803134"/>
                    <a:pt x="4806926" y="812800"/>
                    <a:pt x="4795002" y="812800"/>
                  </a:cubicBezTo>
                  <a:lnTo>
                    <a:pt x="21590" y="812800"/>
                  </a:lnTo>
                  <a:cubicBezTo>
                    <a:pt x="9666" y="812800"/>
                    <a:pt x="0" y="803134"/>
                    <a:pt x="0" y="791210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FFFFFF">
                <a:alpha val="34902"/>
              </a:srgbClr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4816593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77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0" y="7912028"/>
            <a:ext cx="18288000" cy="2374972"/>
            <a:chOff x="0" y="0"/>
            <a:chExt cx="24384000" cy="3166630"/>
          </a:xfrm>
        </p:grpSpPr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7">
              <a:alphaModFix amt="42000"/>
            </a:blip>
            <a:srcRect t="24682" b="51212"/>
            <a:stretch/>
          </p:blipFill>
          <p:spPr>
            <a:xfrm>
              <a:off x="0" y="0"/>
              <a:ext cx="24384000" cy="3166630"/>
            </a:xfrm>
            <a:prstGeom prst="rect">
              <a:avLst/>
            </a:prstGeom>
          </p:spPr>
        </p:pic>
      </p:grpSp>
      <p:grpSp>
        <p:nvGrpSpPr>
          <p:cNvPr id="24" name="Group 24"/>
          <p:cNvGrpSpPr/>
          <p:nvPr/>
        </p:nvGrpSpPr>
        <p:grpSpPr>
          <a:xfrm>
            <a:off x="1381772" y="9345931"/>
            <a:ext cx="15877528" cy="218887"/>
            <a:chOff x="0" y="0"/>
            <a:chExt cx="4181736" cy="57649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181736" cy="57649"/>
            </a:xfrm>
            <a:custGeom>
              <a:avLst/>
              <a:gdLst/>
              <a:ahLst/>
              <a:cxnLst/>
              <a:rect l="l" t="t" r="r" b="b"/>
              <a:pathLst>
                <a:path w="4181736" h="57649">
                  <a:moveTo>
                    <a:pt x="0" y="0"/>
                  </a:moveTo>
                  <a:lnTo>
                    <a:pt x="4181736" y="0"/>
                  </a:lnTo>
                  <a:lnTo>
                    <a:pt x="4181736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28575"/>
              <a:ext cx="4181736" cy="862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77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569075" y="8385546"/>
            <a:ext cx="596911" cy="575398"/>
            <a:chOff x="0" y="0"/>
            <a:chExt cx="795881" cy="767197"/>
          </a:xfrm>
        </p:grpSpPr>
        <p:grpSp>
          <p:nvGrpSpPr>
            <p:cNvPr id="28" name="Group 28"/>
            <p:cNvGrpSpPr/>
            <p:nvPr/>
          </p:nvGrpSpPr>
          <p:grpSpPr>
            <a:xfrm rot="-5400000">
              <a:off x="76633" y="47950"/>
              <a:ext cx="767197" cy="671297"/>
              <a:chOff x="0" y="0"/>
              <a:chExt cx="812800" cy="7112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63535" y="93698"/>
                <a:ext cx="685731" cy="617502"/>
              </a:xfrm>
              <a:custGeom>
                <a:avLst/>
                <a:gdLst/>
                <a:ahLst/>
                <a:cxnLst/>
                <a:rect l="l" t="t" r="r" b="b"/>
                <a:pathLst>
                  <a:path w="685731" h="617502">
                    <a:moveTo>
                      <a:pt x="422971" y="46488"/>
                    </a:moveTo>
                    <a:lnTo>
                      <a:pt x="669159" y="477317"/>
                    </a:lnTo>
                    <a:cubicBezTo>
                      <a:pt x="685730" y="506316"/>
                      <a:pt x="685611" y="541945"/>
                      <a:pt x="668847" y="570833"/>
                    </a:cubicBezTo>
                    <a:cubicBezTo>
                      <a:pt x="652082" y="599722"/>
                      <a:pt x="621207" y="617502"/>
                      <a:pt x="587806" y="617502"/>
                    </a:cubicBezTo>
                    <a:lnTo>
                      <a:pt x="97924" y="617502"/>
                    </a:lnTo>
                    <a:cubicBezTo>
                      <a:pt x="64523" y="617502"/>
                      <a:pt x="33648" y="599722"/>
                      <a:pt x="16883" y="570833"/>
                    </a:cubicBezTo>
                    <a:cubicBezTo>
                      <a:pt x="119" y="541945"/>
                      <a:pt x="0" y="506316"/>
                      <a:pt x="16571" y="477317"/>
                    </a:cubicBezTo>
                    <a:lnTo>
                      <a:pt x="262759" y="46488"/>
                    </a:lnTo>
                    <a:cubicBezTo>
                      <a:pt x="279186" y="17741"/>
                      <a:pt x="309756" y="0"/>
                      <a:pt x="342865" y="0"/>
                    </a:cubicBezTo>
                    <a:cubicBezTo>
                      <a:pt x="375974" y="0"/>
                      <a:pt x="406544" y="17741"/>
                      <a:pt x="422971" y="46488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76200" cap="sq">
                <a:solidFill>
                  <a:srgbClr val="E6E6E6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30" name="TextBox 30"/>
              <p:cNvSpPr txBox="1"/>
              <p:nvPr/>
            </p:nvSpPr>
            <p:spPr>
              <a:xfrm>
                <a:off x="127000" y="301625"/>
                <a:ext cx="558800" cy="358775"/>
              </a:xfrm>
              <a:prstGeom prst="rect">
                <a:avLst/>
              </a:prstGeom>
            </p:spPr>
            <p:txBody>
              <a:bodyPr lIns="9472" tIns="9472" rIns="9472" bIns="9472" rtlCol="0" anchor="ctr"/>
              <a:lstStyle/>
              <a:p>
                <a:pPr algn="ctr">
                  <a:lnSpc>
                    <a:spcPts val="2377"/>
                  </a:lnSpc>
                </a:pPr>
                <a:endParaRPr/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>
              <a:off x="0" y="106015"/>
              <a:ext cx="124583" cy="555168"/>
              <a:chOff x="0" y="0"/>
              <a:chExt cx="131989" cy="588168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131989" cy="588168"/>
              </a:xfrm>
              <a:custGeom>
                <a:avLst/>
                <a:gdLst/>
                <a:ahLst/>
                <a:cxnLst/>
                <a:rect l="l" t="t" r="r" b="b"/>
                <a:pathLst>
                  <a:path w="131989" h="588168">
                    <a:moveTo>
                      <a:pt x="65994" y="0"/>
                    </a:moveTo>
                    <a:lnTo>
                      <a:pt x="65994" y="0"/>
                    </a:lnTo>
                    <a:cubicBezTo>
                      <a:pt x="102442" y="0"/>
                      <a:pt x="131989" y="29547"/>
                      <a:pt x="131989" y="65994"/>
                    </a:cubicBezTo>
                    <a:lnTo>
                      <a:pt x="131989" y="522173"/>
                    </a:lnTo>
                    <a:cubicBezTo>
                      <a:pt x="131989" y="558621"/>
                      <a:pt x="102442" y="588168"/>
                      <a:pt x="65994" y="588168"/>
                    </a:cubicBezTo>
                    <a:lnTo>
                      <a:pt x="65994" y="588168"/>
                    </a:lnTo>
                    <a:cubicBezTo>
                      <a:pt x="48492" y="588168"/>
                      <a:pt x="31706" y="581215"/>
                      <a:pt x="19329" y="568838"/>
                    </a:cubicBezTo>
                    <a:cubicBezTo>
                      <a:pt x="6953" y="556462"/>
                      <a:pt x="0" y="539676"/>
                      <a:pt x="0" y="522173"/>
                    </a:cubicBezTo>
                    <a:lnTo>
                      <a:pt x="0" y="65994"/>
                    </a:lnTo>
                    <a:cubicBezTo>
                      <a:pt x="0" y="48492"/>
                      <a:pt x="6953" y="31706"/>
                      <a:pt x="19329" y="19329"/>
                    </a:cubicBezTo>
                    <a:cubicBezTo>
                      <a:pt x="31706" y="6953"/>
                      <a:pt x="48492" y="0"/>
                      <a:pt x="65994" y="0"/>
                    </a:cubicBezTo>
                    <a:close/>
                  </a:path>
                </a:pathLst>
              </a:custGeom>
              <a:solidFill>
                <a:srgbClr val="E6E6E6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33" name="TextBox 33"/>
              <p:cNvSpPr txBox="1"/>
              <p:nvPr/>
            </p:nvSpPr>
            <p:spPr>
              <a:xfrm>
                <a:off x="0" y="-28575"/>
                <a:ext cx="131989" cy="616743"/>
              </a:xfrm>
              <a:prstGeom prst="rect">
                <a:avLst/>
              </a:prstGeom>
            </p:spPr>
            <p:txBody>
              <a:bodyPr lIns="9472" tIns="9472" rIns="9472" bIns="9472" rtlCol="0" anchor="ctr"/>
              <a:lstStyle/>
              <a:p>
                <a:pPr algn="ctr">
                  <a:lnSpc>
                    <a:spcPts val="2377"/>
                  </a:lnSpc>
                </a:pPr>
                <a:endParaRPr/>
              </a:p>
            </p:txBody>
          </p:sp>
        </p:grpSp>
      </p:grpSp>
      <p:grpSp>
        <p:nvGrpSpPr>
          <p:cNvPr id="34" name="Group 34"/>
          <p:cNvGrpSpPr/>
          <p:nvPr/>
        </p:nvGrpSpPr>
        <p:grpSpPr>
          <a:xfrm>
            <a:off x="10122015" y="8385546"/>
            <a:ext cx="596911" cy="575398"/>
            <a:chOff x="0" y="0"/>
            <a:chExt cx="795881" cy="767197"/>
          </a:xfrm>
        </p:grpSpPr>
        <p:grpSp>
          <p:nvGrpSpPr>
            <p:cNvPr id="35" name="Group 35"/>
            <p:cNvGrpSpPr/>
            <p:nvPr/>
          </p:nvGrpSpPr>
          <p:grpSpPr>
            <a:xfrm rot="5400000">
              <a:off x="-47950" y="47950"/>
              <a:ext cx="767197" cy="671297"/>
              <a:chOff x="0" y="0"/>
              <a:chExt cx="812800" cy="7112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63535" y="93698"/>
                <a:ext cx="685731" cy="617502"/>
              </a:xfrm>
              <a:custGeom>
                <a:avLst/>
                <a:gdLst/>
                <a:ahLst/>
                <a:cxnLst/>
                <a:rect l="l" t="t" r="r" b="b"/>
                <a:pathLst>
                  <a:path w="685731" h="617502">
                    <a:moveTo>
                      <a:pt x="422971" y="46488"/>
                    </a:moveTo>
                    <a:lnTo>
                      <a:pt x="669159" y="477317"/>
                    </a:lnTo>
                    <a:cubicBezTo>
                      <a:pt x="685730" y="506316"/>
                      <a:pt x="685611" y="541945"/>
                      <a:pt x="668847" y="570833"/>
                    </a:cubicBezTo>
                    <a:cubicBezTo>
                      <a:pt x="652082" y="599722"/>
                      <a:pt x="621207" y="617502"/>
                      <a:pt x="587806" y="617502"/>
                    </a:cubicBezTo>
                    <a:lnTo>
                      <a:pt x="97924" y="617502"/>
                    </a:lnTo>
                    <a:cubicBezTo>
                      <a:pt x="64523" y="617502"/>
                      <a:pt x="33648" y="599722"/>
                      <a:pt x="16883" y="570833"/>
                    </a:cubicBezTo>
                    <a:cubicBezTo>
                      <a:pt x="119" y="541945"/>
                      <a:pt x="0" y="506316"/>
                      <a:pt x="16571" y="477317"/>
                    </a:cubicBezTo>
                    <a:lnTo>
                      <a:pt x="262759" y="46488"/>
                    </a:lnTo>
                    <a:cubicBezTo>
                      <a:pt x="279186" y="17741"/>
                      <a:pt x="309756" y="0"/>
                      <a:pt x="342865" y="0"/>
                    </a:cubicBezTo>
                    <a:cubicBezTo>
                      <a:pt x="375974" y="0"/>
                      <a:pt x="406544" y="17741"/>
                      <a:pt x="422971" y="46488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76200" cap="sq">
                <a:solidFill>
                  <a:srgbClr val="E6E6E6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37" name="TextBox 37"/>
              <p:cNvSpPr txBox="1"/>
              <p:nvPr/>
            </p:nvSpPr>
            <p:spPr>
              <a:xfrm>
                <a:off x="127000" y="301625"/>
                <a:ext cx="558800" cy="358775"/>
              </a:xfrm>
              <a:prstGeom prst="rect">
                <a:avLst/>
              </a:prstGeom>
            </p:spPr>
            <p:txBody>
              <a:bodyPr lIns="9472" tIns="9472" rIns="9472" bIns="9472" rtlCol="0" anchor="ctr"/>
              <a:lstStyle/>
              <a:p>
                <a:pPr algn="ctr">
                  <a:lnSpc>
                    <a:spcPts val="2377"/>
                  </a:lnSpc>
                </a:pPr>
                <a:endParaRPr/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 rot="-10800000">
              <a:off x="671297" y="106015"/>
              <a:ext cx="124583" cy="555168"/>
              <a:chOff x="0" y="0"/>
              <a:chExt cx="131989" cy="588168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131989" cy="588168"/>
              </a:xfrm>
              <a:custGeom>
                <a:avLst/>
                <a:gdLst/>
                <a:ahLst/>
                <a:cxnLst/>
                <a:rect l="l" t="t" r="r" b="b"/>
                <a:pathLst>
                  <a:path w="131989" h="588168">
                    <a:moveTo>
                      <a:pt x="65994" y="0"/>
                    </a:moveTo>
                    <a:lnTo>
                      <a:pt x="65994" y="0"/>
                    </a:lnTo>
                    <a:cubicBezTo>
                      <a:pt x="102442" y="0"/>
                      <a:pt x="131989" y="29547"/>
                      <a:pt x="131989" y="65994"/>
                    </a:cubicBezTo>
                    <a:lnTo>
                      <a:pt x="131989" y="522173"/>
                    </a:lnTo>
                    <a:cubicBezTo>
                      <a:pt x="131989" y="558621"/>
                      <a:pt x="102442" y="588168"/>
                      <a:pt x="65994" y="588168"/>
                    </a:cubicBezTo>
                    <a:lnTo>
                      <a:pt x="65994" y="588168"/>
                    </a:lnTo>
                    <a:cubicBezTo>
                      <a:pt x="48492" y="588168"/>
                      <a:pt x="31706" y="581215"/>
                      <a:pt x="19329" y="568838"/>
                    </a:cubicBezTo>
                    <a:cubicBezTo>
                      <a:pt x="6953" y="556462"/>
                      <a:pt x="0" y="539676"/>
                      <a:pt x="0" y="522173"/>
                    </a:cubicBezTo>
                    <a:lnTo>
                      <a:pt x="0" y="65994"/>
                    </a:lnTo>
                    <a:cubicBezTo>
                      <a:pt x="0" y="48492"/>
                      <a:pt x="6953" y="31706"/>
                      <a:pt x="19329" y="19329"/>
                    </a:cubicBezTo>
                    <a:cubicBezTo>
                      <a:pt x="31706" y="6953"/>
                      <a:pt x="48492" y="0"/>
                      <a:pt x="65994" y="0"/>
                    </a:cubicBezTo>
                    <a:close/>
                  </a:path>
                </a:pathLst>
              </a:custGeom>
              <a:solidFill>
                <a:srgbClr val="E6E6E6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40" name="TextBox 40"/>
              <p:cNvSpPr txBox="1"/>
              <p:nvPr/>
            </p:nvSpPr>
            <p:spPr>
              <a:xfrm>
                <a:off x="0" y="-28575"/>
                <a:ext cx="131989" cy="616743"/>
              </a:xfrm>
              <a:prstGeom prst="rect">
                <a:avLst/>
              </a:prstGeom>
            </p:spPr>
            <p:txBody>
              <a:bodyPr lIns="9472" tIns="9472" rIns="9472" bIns="9472" rtlCol="0" anchor="ctr"/>
              <a:lstStyle/>
              <a:p>
                <a:pPr algn="ctr">
                  <a:lnSpc>
                    <a:spcPts val="2377"/>
                  </a:lnSpc>
                </a:pPr>
                <a:endParaRPr/>
              </a:p>
            </p:txBody>
          </p:sp>
        </p:grpSp>
      </p:grpSp>
      <p:sp>
        <p:nvSpPr>
          <p:cNvPr id="41" name="Freeform 41"/>
          <p:cNvSpPr/>
          <p:nvPr/>
        </p:nvSpPr>
        <p:spPr>
          <a:xfrm>
            <a:off x="6114224" y="8385546"/>
            <a:ext cx="921451" cy="594755"/>
          </a:xfrm>
          <a:custGeom>
            <a:avLst/>
            <a:gdLst/>
            <a:ahLst/>
            <a:cxnLst/>
            <a:rect l="l" t="t" r="r" b="b"/>
            <a:pathLst>
              <a:path w="921451" h="594755">
                <a:moveTo>
                  <a:pt x="0" y="0"/>
                </a:moveTo>
                <a:lnTo>
                  <a:pt x="921451" y="0"/>
                </a:lnTo>
                <a:lnTo>
                  <a:pt x="921451" y="594755"/>
                </a:lnTo>
                <a:lnTo>
                  <a:pt x="0" y="59475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sp>
        <p:nvSpPr>
          <p:cNvPr id="42" name="Freeform 42"/>
          <p:cNvSpPr/>
          <p:nvPr/>
        </p:nvSpPr>
        <p:spPr>
          <a:xfrm>
            <a:off x="11252325" y="8385546"/>
            <a:ext cx="636758" cy="575398"/>
          </a:xfrm>
          <a:custGeom>
            <a:avLst/>
            <a:gdLst/>
            <a:ahLst/>
            <a:cxnLst/>
            <a:rect l="l" t="t" r="r" b="b"/>
            <a:pathLst>
              <a:path w="636758" h="575398">
                <a:moveTo>
                  <a:pt x="0" y="0"/>
                </a:moveTo>
                <a:lnTo>
                  <a:pt x="636758" y="0"/>
                </a:lnTo>
                <a:lnTo>
                  <a:pt x="636758" y="575398"/>
                </a:lnTo>
                <a:lnTo>
                  <a:pt x="0" y="57539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CA"/>
          </a:p>
        </p:txBody>
      </p:sp>
      <p:grpSp>
        <p:nvGrpSpPr>
          <p:cNvPr id="43" name="Group 43"/>
          <p:cNvGrpSpPr/>
          <p:nvPr/>
        </p:nvGrpSpPr>
        <p:grpSpPr>
          <a:xfrm>
            <a:off x="1381772" y="9345931"/>
            <a:ext cx="14879745" cy="218887"/>
            <a:chOff x="0" y="0"/>
            <a:chExt cx="3918945" cy="57649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3918945" cy="57649"/>
            </a:xfrm>
            <a:custGeom>
              <a:avLst/>
              <a:gdLst/>
              <a:ahLst/>
              <a:cxnLst/>
              <a:rect l="l" t="t" r="r" b="b"/>
              <a:pathLst>
                <a:path w="3918945" h="57649">
                  <a:moveTo>
                    <a:pt x="0" y="0"/>
                  </a:moveTo>
                  <a:lnTo>
                    <a:pt x="3918945" y="0"/>
                  </a:lnTo>
                  <a:lnTo>
                    <a:pt x="3918945" y="57649"/>
                  </a:lnTo>
                  <a:lnTo>
                    <a:pt x="0" y="57649"/>
                  </a:lnTo>
                  <a:close/>
                </a:path>
              </a:pathLst>
            </a:custGeom>
            <a:solidFill>
              <a:srgbClr val="E6E6E6"/>
            </a:solidFill>
          </p:spPr>
          <p:txBody>
            <a:bodyPr/>
            <a:lstStyle/>
            <a:p>
              <a:endParaRPr lang="en-CA"/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0" y="-28575"/>
              <a:ext cx="3918945" cy="862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77"/>
                </a:lnSpc>
              </a:pPr>
              <a:endParaRPr/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8699385" y="8226853"/>
            <a:ext cx="892783" cy="892783"/>
            <a:chOff x="0" y="0"/>
            <a:chExt cx="1190378" cy="1190378"/>
          </a:xfrm>
        </p:grpSpPr>
        <p:grpSp>
          <p:nvGrpSpPr>
            <p:cNvPr id="47" name="Group 47"/>
            <p:cNvGrpSpPr/>
            <p:nvPr/>
          </p:nvGrpSpPr>
          <p:grpSpPr>
            <a:xfrm>
              <a:off x="0" y="0"/>
              <a:ext cx="1190378" cy="1190378"/>
              <a:chOff x="0" y="0"/>
              <a:chExt cx="812800" cy="8128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49" name="TextBox 49"/>
              <p:cNvSpPr txBox="1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7"/>
                  </a:lnSpc>
                </a:pPr>
                <a:endParaRPr/>
              </a:p>
            </p:txBody>
          </p:sp>
        </p:grpSp>
        <p:sp>
          <p:nvSpPr>
            <p:cNvPr id="50" name="Freeform 50"/>
            <p:cNvSpPr/>
            <p:nvPr/>
          </p:nvSpPr>
          <p:spPr>
            <a:xfrm>
              <a:off x="335601" y="287314"/>
              <a:ext cx="492600" cy="615750"/>
            </a:xfrm>
            <a:custGeom>
              <a:avLst/>
              <a:gdLst/>
              <a:ahLst/>
              <a:cxnLst/>
              <a:rect l="l" t="t" r="r" b="b"/>
              <a:pathLst>
                <a:path w="492600" h="615750">
                  <a:moveTo>
                    <a:pt x="0" y="0"/>
                  </a:moveTo>
                  <a:lnTo>
                    <a:pt x="492600" y="0"/>
                  </a:lnTo>
                  <a:lnTo>
                    <a:pt x="492600" y="615750"/>
                  </a:lnTo>
                  <a:lnTo>
                    <a:pt x="0" y="6157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CA"/>
            </a:p>
          </p:txBody>
        </p:sp>
        <p:grpSp>
          <p:nvGrpSpPr>
            <p:cNvPr id="51" name="Group 51"/>
            <p:cNvGrpSpPr/>
            <p:nvPr/>
          </p:nvGrpSpPr>
          <p:grpSpPr>
            <a:xfrm rot="5400000">
              <a:off x="261964" y="274868"/>
              <a:ext cx="355440" cy="311010"/>
              <a:chOff x="0" y="0"/>
              <a:chExt cx="812800" cy="711200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812800" cy="7112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112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141414"/>
              </a:solidFill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53" name="TextBox 53"/>
              <p:cNvSpPr txBox="1"/>
              <p:nvPr/>
            </p:nvSpPr>
            <p:spPr>
              <a:xfrm>
                <a:off x="127000" y="22225"/>
                <a:ext cx="558800" cy="3587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7"/>
                  </a:lnSpc>
                </a:pPr>
                <a:endParaRPr/>
              </a:p>
            </p:txBody>
          </p:sp>
        </p:grpSp>
      </p:grpSp>
      <p:sp>
        <p:nvSpPr>
          <p:cNvPr id="54" name="TextBox 54"/>
          <p:cNvSpPr txBox="1"/>
          <p:nvPr/>
        </p:nvSpPr>
        <p:spPr>
          <a:xfrm>
            <a:off x="17628956" y="9441746"/>
            <a:ext cx="298797" cy="61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5"/>
              </a:lnSpc>
              <a:spcBef>
                <a:spcPct val="0"/>
              </a:spcBef>
            </a:pPr>
            <a:r>
              <a:rPr lang="en-US" sz="366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E9E31169-B924-AA3C-8365-3AF3467AC25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891553" y="295994"/>
            <a:ext cx="1303418" cy="43671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357</Words>
  <Application>Microsoft Office PowerPoint</Application>
  <PresentationFormat>Custom</PresentationFormat>
  <Paragraphs>76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Inter Bold</vt:lpstr>
      <vt:lpstr>Calibri</vt:lpstr>
      <vt:lpstr>Arial</vt:lpstr>
      <vt:lpstr>Open Sans Bold</vt:lpstr>
      <vt:lpstr>Canva Sans Bold</vt:lpstr>
      <vt:lpstr>Canva Sans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Black Grunge Music Presentation</dc:title>
  <cp:lastModifiedBy>idil bil</cp:lastModifiedBy>
  <cp:revision>2</cp:revision>
  <dcterms:created xsi:type="dcterms:W3CDTF">2006-08-16T00:00:00Z</dcterms:created>
  <dcterms:modified xsi:type="dcterms:W3CDTF">2024-11-28T22:45:43Z</dcterms:modified>
  <dc:identifier>DAGV8Yh1G48</dc:identifier>
</cp:coreProperties>
</file>

<file path=docProps/thumbnail.jpeg>
</file>